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4" r:id="rId4"/>
    <p:sldId id="259" r:id="rId5"/>
    <p:sldId id="263" r:id="rId6"/>
    <p:sldId id="266" r:id="rId7"/>
    <p:sldId id="265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94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0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50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49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051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661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19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69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0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5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7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78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7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6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6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4502CC-9353-4870-AA82-20DAB53889A7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2252ADE-C6E0-42FE-8D30-6BB8C6324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47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dask/Data_Science_Projects/blob/main/Facial_Expressions_Classifica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katdask/Data_Science_Projects/blob/main/Facial_Expressions_Classification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katdask/Data_Science_Projects/blob/main/Facial_Attributes_Classification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atdask/Data_Science_Projects/blob/main/Facial_Attributes_Classifications.ipyn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tdask/Data_Science_Projects/blob/main/Facial_Attributes_Classifications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dask/Data_Science_Projects/blob/main/Facial_Attributes_Classifications.ipyn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4790-232D-4727-8E23-5CCA1FEC6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 fontScale="90000"/>
          </a:bodyPr>
          <a:lstStyle/>
          <a:p>
            <a:r>
              <a:rPr lang="en-GB" dirty="0"/>
              <a:t>Facial expressions &amp; facial attributes recognition 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9ABF1-526E-40F0-B4C7-FD009031D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Deep Learning Class Project</a:t>
            </a:r>
          </a:p>
          <a:p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Katerina Daskalopoulou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dit2003dsc@office365.uop.gr</a:t>
            </a:r>
          </a:p>
        </p:txBody>
      </p:sp>
    </p:spTree>
    <p:extLst>
      <p:ext uri="{BB962C8B-B14F-4D97-AF65-F5344CB8AC3E}">
        <p14:creationId xmlns:p14="http://schemas.microsoft.com/office/powerpoint/2010/main" val="163173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EEAC-BF17-4032-BF11-47FDA3A0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22" y="212977"/>
            <a:ext cx="11213262" cy="986766"/>
          </a:xfrm>
        </p:spPr>
        <p:txBody>
          <a:bodyPr>
            <a:normAutofit/>
          </a:bodyPr>
          <a:lstStyle/>
          <a:p>
            <a:r>
              <a:rPr lang="en-GB" sz="2800" b="1" dirty="0"/>
              <a:t>Project objective: </a:t>
            </a:r>
            <a:r>
              <a:rPr lang="en-GB" sz="2800" dirty="0"/>
              <a:t>experiment on facial expressions &amp; attributes recognition (classification) with </a:t>
            </a:r>
            <a:r>
              <a:rPr lang="en-GB" sz="2800" dirty="0" err="1"/>
              <a:t>cnn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82CC-89B6-466C-B15D-F1B819E5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14" y="1346522"/>
            <a:ext cx="1525969" cy="38733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2 Datasets: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F29F5A-B5C9-47D2-B187-C62EBAD6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1" t="29051" r="8482" b="31761"/>
          <a:stretch/>
        </p:blipFill>
        <p:spPr>
          <a:xfrm>
            <a:off x="249114" y="1974715"/>
            <a:ext cx="3350626" cy="17225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371466-4514-40DF-BEB7-E4E1014778C7}"/>
              </a:ext>
            </a:extLst>
          </p:cNvPr>
          <p:cNvSpPr txBox="1">
            <a:spLocks/>
          </p:cNvSpPr>
          <p:nvPr/>
        </p:nvSpPr>
        <p:spPr>
          <a:xfrm>
            <a:off x="3735115" y="3800542"/>
            <a:ext cx="3490906" cy="1641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B. Facial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Attributes</a:t>
            </a:r>
            <a:r>
              <a:rPr lang="en-GB" sz="1600" dirty="0">
                <a:solidFill>
                  <a:schemeClr val="tx1"/>
                </a:solidFill>
              </a:rPr>
              <a:t> Recognition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coloured pictures (178x218)</a:t>
            </a:r>
          </a:p>
          <a:p>
            <a:r>
              <a:rPr lang="en-GB" sz="1600" dirty="0">
                <a:solidFill>
                  <a:schemeClr val="tx1"/>
                </a:solidFill>
              </a:rPr>
              <a:t>202,599 pictures (jpg)</a:t>
            </a:r>
            <a:endParaRPr lang="el-GR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40 binary attribute annotations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5FA3B8-DC19-4061-84FB-7BA174DF2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59" t="41285" r="26825" b="25232"/>
          <a:stretch/>
        </p:blipFill>
        <p:spPr>
          <a:xfrm>
            <a:off x="257775" y="3864014"/>
            <a:ext cx="3341965" cy="18504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425885" y="5980287"/>
            <a:ext cx="10096928" cy="794856"/>
            <a:chOff x="444357" y="6007995"/>
            <a:chExt cx="10096928" cy="7948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029B48-3BF7-4804-928B-203A88D2E4B3}"/>
                </a:ext>
              </a:extLst>
            </p:cNvPr>
            <p:cNvSpPr txBox="1"/>
            <p:nvPr/>
          </p:nvSpPr>
          <p:spPr>
            <a:xfrm>
              <a:off x="444357" y="6266923"/>
              <a:ext cx="100969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https://www.kaggle.com/c/challenges-in-representation-learning-facial-expression-recognition-challenge/data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45A7E1-0296-448F-BA68-00F4E9C0080E}"/>
                </a:ext>
              </a:extLst>
            </p:cNvPr>
            <p:cNvSpPr txBox="1"/>
            <p:nvPr/>
          </p:nvSpPr>
          <p:spPr>
            <a:xfrm>
              <a:off x="444357" y="6525852"/>
              <a:ext cx="61079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https://www.kaggle.com/jessicali9530/celeba-dataset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029B48-3BF7-4804-928B-203A88D2E4B3}"/>
                </a:ext>
              </a:extLst>
            </p:cNvPr>
            <p:cNvSpPr txBox="1"/>
            <p:nvPr/>
          </p:nvSpPr>
          <p:spPr>
            <a:xfrm>
              <a:off x="453593" y="6007995"/>
              <a:ext cx="49681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u="sng" dirty="0"/>
                <a:t>Datasets Available at the following links: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9F82CC-89B6-466C-B15D-F1B819E53EDA}"/>
              </a:ext>
            </a:extLst>
          </p:cNvPr>
          <p:cNvSpPr txBox="1">
            <a:spLocks/>
          </p:cNvSpPr>
          <p:nvPr/>
        </p:nvSpPr>
        <p:spPr>
          <a:xfrm>
            <a:off x="3735115" y="1921640"/>
            <a:ext cx="3490906" cy="1775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A. Facial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Expression</a:t>
            </a:r>
            <a:r>
              <a:rPr lang="en-GB" sz="1600" dirty="0">
                <a:solidFill>
                  <a:schemeClr val="tx1"/>
                </a:solidFill>
              </a:rPr>
              <a:t> Recognition</a:t>
            </a:r>
          </a:p>
          <a:p>
            <a:r>
              <a:rPr lang="en-GB" sz="1600" dirty="0">
                <a:solidFill>
                  <a:schemeClr val="tx1"/>
                </a:solidFill>
              </a:rPr>
              <a:t>grayscale pictures (48x48)</a:t>
            </a:r>
          </a:p>
          <a:p>
            <a:r>
              <a:rPr lang="en-GB" sz="1600" dirty="0">
                <a:solidFill>
                  <a:schemeClr val="tx1"/>
                </a:solidFill>
              </a:rPr>
              <a:t>35.887 instances (csv file)</a:t>
            </a:r>
          </a:p>
          <a:p>
            <a:r>
              <a:rPr lang="en-GB" sz="1600" dirty="0">
                <a:solidFill>
                  <a:schemeClr val="tx1"/>
                </a:solidFill>
              </a:rPr>
              <a:t>7 classes (expressions)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9F82CC-89B6-466C-B15D-F1B819E53EDA}"/>
              </a:ext>
            </a:extLst>
          </p:cNvPr>
          <p:cNvSpPr txBox="1">
            <a:spLocks/>
          </p:cNvSpPr>
          <p:nvPr/>
        </p:nvSpPr>
        <p:spPr>
          <a:xfrm>
            <a:off x="7647709" y="1887425"/>
            <a:ext cx="3999346" cy="4263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u="sng" dirty="0">
                <a:solidFill>
                  <a:schemeClr val="tx1"/>
                </a:solidFill>
              </a:rPr>
              <a:t>Dataset A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1. Multiclass Classification </a:t>
            </a:r>
            <a:r>
              <a:rPr lang="en-GB" sz="1600" dirty="0">
                <a:solidFill>
                  <a:schemeClr val="tx1"/>
                </a:solidFill>
              </a:rPr>
              <a:t>of facial expressions, testing different models &amp; parameters</a:t>
            </a:r>
          </a:p>
          <a:p>
            <a:pPr marL="0" indent="0">
              <a:buNone/>
            </a:pPr>
            <a:r>
              <a:rPr lang="en-GB" sz="1600" b="1" u="sng" dirty="0">
                <a:solidFill>
                  <a:schemeClr val="tx1"/>
                </a:solidFill>
              </a:rPr>
              <a:t>Dataset B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2. Binary Classification </a:t>
            </a:r>
            <a:r>
              <a:rPr lang="en-GB" sz="1600" dirty="0">
                <a:solidFill>
                  <a:schemeClr val="tx1"/>
                </a:solidFill>
              </a:rPr>
              <a:t>of facial attributes for 4 selected attributes 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3. Transfer Learning </a:t>
            </a:r>
            <a:r>
              <a:rPr lang="en-GB" sz="1600" dirty="0">
                <a:solidFill>
                  <a:schemeClr val="tx1"/>
                </a:solidFill>
              </a:rPr>
              <a:t>from model developed on one attribute to predict another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tx1"/>
                </a:solidFill>
              </a:rPr>
              <a:t>4. Multi-task Model </a:t>
            </a:r>
            <a:r>
              <a:rPr lang="en-GB" sz="1600" dirty="0">
                <a:solidFill>
                  <a:schemeClr val="tx1"/>
                </a:solidFill>
              </a:rPr>
              <a:t>to predict 3 attributes (multi-output)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(using Tensorflow/</a:t>
            </a:r>
            <a:r>
              <a:rPr lang="en-GB" sz="1600" dirty="0" err="1">
                <a:solidFill>
                  <a:schemeClr val="tx1"/>
                </a:solidFill>
              </a:rPr>
              <a:t>Keras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9F82CC-89B6-466C-B15D-F1B819E53EDA}"/>
              </a:ext>
            </a:extLst>
          </p:cNvPr>
          <p:cNvSpPr txBox="1">
            <a:spLocks/>
          </p:cNvSpPr>
          <p:nvPr/>
        </p:nvSpPr>
        <p:spPr>
          <a:xfrm>
            <a:off x="7647709" y="1393561"/>
            <a:ext cx="2637825" cy="38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Tasks Performed:</a:t>
            </a:r>
          </a:p>
        </p:txBody>
      </p:sp>
    </p:spTree>
    <p:extLst>
      <p:ext uri="{BB962C8B-B14F-4D97-AF65-F5344CB8AC3E}">
        <p14:creationId xmlns:p14="http://schemas.microsoft.com/office/powerpoint/2010/main" val="315727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92" y="368827"/>
            <a:ext cx="11235318" cy="916517"/>
          </a:xfrm>
        </p:spPr>
        <p:txBody>
          <a:bodyPr>
            <a:noAutofit/>
          </a:bodyPr>
          <a:lstStyle/>
          <a:p>
            <a:r>
              <a:rPr lang="en-GB" sz="2800" dirty="0"/>
              <a:t>1</a:t>
            </a:r>
            <a:r>
              <a:rPr lang="en-GB" sz="2800" baseline="30000" dirty="0"/>
              <a:t>st</a:t>
            </a:r>
            <a:r>
              <a:rPr lang="en-GB" sz="2800" dirty="0"/>
              <a:t> task: multiclass classification of “facial expressions”</a:t>
            </a: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F6187-6D69-4B1E-B1CF-66C2A900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91" y="4233333"/>
            <a:ext cx="11064444" cy="19505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u="sng" dirty="0">
                <a:solidFill>
                  <a:schemeClr val="tx1"/>
                </a:solidFill>
              </a:rPr>
              <a:t>3 CNN Model architectures, of Increased Complexity, developed to be tested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Model 1</a:t>
            </a:r>
            <a:r>
              <a:rPr lang="en-GB" dirty="0">
                <a:solidFill>
                  <a:schemeClr val="tx1"/>
                </a:solidFill>
              </a:rPr>
              <a:t>: 2 (</a:t>
            </a:r>
            <a:r>
              <a:rPr lang="en-GB" dirty="0" err="1">
                <a:solidFill>
                  <a:schemeClr val="tx1"/>
                </a:solidFill>
              </a:rPr>
              <a:t>Conv</a:t>
            </a:r>
            <a:r>
              <a:rPr lang="en-GB" dirty="0">
                <a:solidFill>
                  <a:schemeClr val="tx1"/>
                </a:solidFill>
              </a:rPr>
              <a:t> 2D +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), 1 Dense, 1 Prediction Layer (very simple-basic)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Model 2</a:t>
            </a:r>
            <a:r>
              <a:rPr lang="en-GB" dirty="0">
                <a:solidFill>
                  <a:schemeClr val="tx1"/>
                </a:solidFill>
              </a:rPr>
              <a:t>: 4 (</a:t>
            </a:r>
            <a:r>
              <a:rPr lang="en-GB" dirty="0" err="1">
                <a:solidFill>
                  <a:schemeClr val="tx1"/>
                </a:solidFill>
              </a:rPr>
              <a:t>Conv</a:t>
            </a:r>
            <a:r>
              <a:rPr lang="en-GB" dirty="0">
                <a:solidFill>
                  <a:schemeClr val="tx1"/>
                </a:solidFill>
              </a:rPr>
              <a:t> 2D +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), 1 Dense, 1 Prediction Layer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Model 3</a:t>
            </a:r>
            <a:r>
              <a:rPr lang="en-GB" dirty="0">
                <a:solidFill>
                  <a:schemeClr val="tx1"/>
                </a:solidFill>
              </a:rPr>
              <a:t>: 4 ( 2 x </a:t>
            </a:r>
            <a:r>
              <a:rPr lang="en-GB" dirty="0" err="1">
                <a:solidFill>
                  <a:schemeClr val="tx1"/>
                </a:solidFill>
              </a:rPr>
              <a:t>Conv</a:t>
            </a:r>
            <a:r>
              <a:rPr lang="en-GB" dirty="0">
                <a:solidFill>
                  <a:schemeClr val="tx1"/>
                </a:solidFill>
              </a:rPr>
              <a:t> 2D +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), 2 Dense, 1 Prediction Layer, including Dropout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2F6187-6D69-4B1E-B1CF-66C2A9001506}"/>
              </a:ext>
            </a:extLst>
          </p:cNvPr>
          <p:cNvSpPr txBox="1">
            <a:spLocks/>
          </p:cNvSpPr>
          <p:nvPr/>
        </p:nvSpPr>
        <p:spPr>
          <a:xfrm>
            <a:off x="577991" y="1676977"/>
            <a:ext cx="4314489" cy="2164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</a:rPr>
              <a:t>Dataset annotated with 7 “emotions” (single label per image)</a:t>
            </a:r>
          </a:p>
          <a:p>
            <a:r>
              <a:rPr lang="en-GB" sz="1800" dirty="0">
                <a:solidFill>
                  <a:schemeClr val="tx1"/>
                </a:solidFill>
              </a:rPr>
              <a:t>Partly imbalanced due to much smaller representation of “Disgust” emotion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F29F5A-B5C9-47D2-B187-C62EBAD6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7" t="29052" r="41208" b="11759"/>
          <a:stretch/>
        </p:blipFill>
        <p:spPr>
          <a:xfrm>
            <a:off x="8070201" y="1469474"/>
            <a:ext cx="3209546" cy="245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C32F6A-2AA8-4F55-8B80-5911E89AB4CB}"/>
              </a:ext>
            </a:extLst>
          </p:cNvPr>
          <p:cNvSpPr txBox="1"/>
          <p:nvPr/>
        </p:nvSpPr>
        <p:spPr>
          <a:xfrm>
            <a:off x="258618" y="6422443"/>
            <a:ext cx="11674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Link to Notebook in </a:t>
            </a:r>
            <a:r>
              <a:rPr lang="en-GB" sz="1200" dirty="0" err="1"/>
              <a:t>GidHub</a:t>
            </a:r>
            <a:r>
              <a:rPr lang="en-GB" sz="1200" dirty="0"/>
              <a:t>: </a:t>
            </a:r>
            <a:r>
              <a:rPr lang="en-US" sz="1200" dirty="0" err="1">
                <a:hlinkClick r:id="rId3"/>
              </a:rPr>
              <a:t>Data_Science_Projects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Facial_Expressions_Classification.ipynb</a:t>
            </a:r>
            <a:r>
              <a:rPr lang="en-US" sz="1200" dirty="0">
                <a:hlinkClick r:id="rId3"/>
              </a:rPr>
              <a:t> at main · </a:t>
            </a:r>
            <a:r>
              <a:rPr lang="en-US" sz="1200" dirty="0" err="1">
                <a:hlinkClick r:id="rId3"/>
              </a:rPr>
              <a:t>katdask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Data_Science_Projects</a:t>
            </a:r>
            <a:r>
              <a:rPr lang="en-US" sz="1200" dirty="0">
                <a:hlinkClick r:id="rId3"/>
              </a:rPr>
              <a:t> (github.com)</a:t>
            </a:r>
            <a:endParaRPr lang="en-GB" sz="12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84392"/>
              </p:ext>
            </p:extLst>
          </p:nvPr>
        </p:nvGraphicFramePr>
        <p:xfrm>
          <a:off x="5204125" y="1469474"/>
          <a:ext cx="2229000" cy="234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061">
                  <a:extLst>
                    <a:ext uri="{9D8B030D-6E8A-4147-A177-3AD203B41FA5}">
                      <a16:colId xmlns:a16="http://schemas.microsoft.com/office/drawing/2014/main" val="166982283"/>
                    </a:ext>
                  </a:extLst>
                </a:gridCol>
                <a:gridCol w="938939">
                  <a:extLst>
                    <a:ext uri="{9D8B030D-6E8A-4147-A177-3AD203B41FA5}">
                      <a16:colId xmlns:a16="http://schemas.microsoft.com/office/drawing/2014/main" val="2557172271"/>
                    </a:ext>
                  </a:extLst>
                </a:gridCol>
              </a:tblGrid>
              <a:tr h="293085">
                <a:tc>
                  <a:txBody>
                    <a:bodyPr/>
                    <a:lstStyle/>
                    <a:p>
                      <a:r>
                        <a:rPr lang="en-US" sz="1200" dirty="0"/>
                        <a:t>Classes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#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912704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"Angry"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4.952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554645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1: "Disgust"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547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926680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2: "Fear"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5.121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770044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3: "Happy"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8.989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044854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4: "Sad"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6.077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423762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5: "Surprise"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4.002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840377"/>
                  </a:ext>
                </a:extLst>
              </a:tr>
              <a:tr h="293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6:"Neutral"</a:t>
                      </a:r>
                      <a:endParaRPr lang="el-G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6.198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8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04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C32F6A-2AA8-4F55-8B80-5911E89AB4CB}"/>
              </a:ext>
            </a:extLst>
          </p:cNvPr>
          <p:cNvSpPr txBox="1"/>
          <p:nvPr/>
        </p:nvSpPr>
        <p:spPr>
          <a:xfrm>
            <a:off x="258618" y="6348555"/>
            <a:ext cx="11674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Link to Notebook in </a:t>
            </a:r>
            <a:r>
              <a:rPr lang="en-GB" sz="1200" dirty="0" err="1"/>
              <a:t>GidHub</a:t>
            </a:r>
            <a:r>
              <a:rPr lang="en-GB" sz="1200" dirty="0"/>
              <a:t>: </a:t>
            </a:r>
            <a:r>
              <a:rPr lang="en-US" sz="1200" dirty="0" err="1">
                <a:hlinkClick r:id="rId2"/>
              </a:rPr>
              <a:t>Data_Science_Projects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Facial_Expressions_Classification.ipynb</a:t>
            </a:r>
            <a:r>
              <a:rPr lang="en-US" sz="1200" dirty="0">
                <a:hlinkClick r:id="rId2"/>
              </a:rPr>
              <a:t> at main · </a:t>
            </a:r>
            <a:r>
              <a:rPr lang="en-US" sz="1200" dirty="0" err="1">
                <a:hlinkClick r:id="rId2"/>
              </a:rPr>
              <a:t>katdask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Data_Science_Projects</a:t>
            </a:r>
            <a:r>
              <a:rPr lang="en-US" sz="1200" dirty="0">
                <a:hlinkClick r:id="rId2"/>
              </a:rPr>
              <a:t> (github.com)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1CBB7-466B-466E-8F44-13CEEF6C2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2" t="44037" r="63762" b="17296"/>
          <a:stretch/>
        </p:blipFill>
        <p:spPr>
          <a:xfrm>
            <a:off x="1140275" y="3456588"/>
            <a:ext cx="3908222" cy="281618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86767"/>
              </p:ext>
            </p:extLst>
          </p:nvPr>
        </p:nvGraphicFramePr>
        <p:xfrm>
          <a:off x="6879645" y="1611542"/>
          <a:ext cx="4178926" cy="3069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913">
                  <a:extLst>
                    <a:ext uri="{9D8B030D-6E8A-4147-A177-3AD203B41FA5}">
                      <a16:colId xmlns:a16="http://schemas.microsoft.com/office/drawing/2014/main" val="2590994972"/>
                    </a:ext>
                  </a:extLst>
                </a:gridCol>
                <a:gridCol w="2426810">
                  <a:extLst>
                    <a:ext uri="{9D8B030D-6E8A-4147-A177-3AD203B41FA5}">
                      <a16:colId xmlns:a16="http://schemas.microsoft.com/office/drawing/2014/main" val="166982283"/>
                    </a:ext>
                  </a:extLst>
                </a:gridCol>
                <a:gridCol w="902203">
                  <a:extLst>
                    <a:ext uri="{9D8B030D-6E8A-4147-A177-3AD203B41FA5}">
                      <a16:colId xmlns:a16="http://schemas.microsoft.com/office/drawing/2014/main" val="2557172271"/>
                    </a:ext>
                  </a:extLst>
                </a:gridCol>
              </a:tblGrid>
              <a:tr h="306973">
                <a:tc>
                  <a:txBody>
                    <a:bodyPr/>
                    <a:lstStyle/>
                    <a:p>
                      <a:r>
                        <a:rPr lang="en-US" sz="1200" dirty="0"/>
                        <a:t>Model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Optimizers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Acc</a:t>
                      </a:r>
                      <a:r>
                        <a:rPr lang="en-US" sz="1200" baseline="0" dirty="0"/>
                        <a:t> (%)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912704"/>
                  </a:ext>
                </a:extLst>
              </a:tr>
              <a:tr h="306973">
                <a:tc rowSpan="3">
                  <a:txBody>
                    <a:bodyPr/>
                    <a:lstStyle/>
                    <a:p>
                      <a:r>
                        <a:rPr lang="en-US" sz="1200" dirty="0"/>
                        <a:t>Model 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 Optimizer: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Adam, lr:0.001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52.6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554645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B. Optimizer:</a:t>
                      </a:r>
                      <a:r>
                        <a:rPr lang="en-US" sz="1200" baseline="0" dirty="0"/>
                        <a:t> SGD</a:t>
                      </a:r>
                      <a:r>
                        <a:rPr lang="en-US" sz="1200" dirty="0"/>
                        <a:t>, lr:0.01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49.4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926680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C. Optimizer:</a:t>
                      </a:r>
                      <a:r>
                        <a:rPr lang="en-US" sz="1200" baseline="0" dirty="0"/>
                        <a:t> RMSprop</a:t>
                      </a:r>
                      <a:r>
                        <a:rPr lang="en-US" sz="1200" dirty="0"/>
                        <a:t>, lr:0.001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52.9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770044"/>
                  </a:ext>
                </a:extLst>
              </a:tr>
              <a:tr h="306973">
                <a:tc rowSpan="3">
                  <a:txBody>
                    <a:bodyPr/>
                    <a:lstStyle/>
                    <a:p>
                      <a:r>
                        <a:rPr lang="en-US" sz="1200" dirty="0"/>
                        <a:t>Model 2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A. Optimizer: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Adam, lr:0.001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55.6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044854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B. Optimizer:</a:t>
                      </a:r>
                      <a:r>
                        <a:rPr lang="en-US" sz="1200" baseline="0" dirty="0"/>
                        <a:t> SGD</a:t>
                      </a:r>
                      <a:r>
                        <a:rPr lang="en-US" sz="1200" dirty="0"/>
                        <a:t>, lr:0.01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48.6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423762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C. Optimizer:</a:t>
                      </a:r>
                      <a:r>
                        <a:rPr lang="en-US" sz="1200" baseline="0" dirty="0"/>
                        <a:t> RMSprop</a:t>
                      </a:r>
                      <a:r>
                        <a:rPr lang="en-US" sz="1200" dirty="0"/>
                        <a:t>, lr:0.001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56.8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840377"/>
                  </a:ext>
                </a:extLst>
              </a:tr>
              <a:tr h="306973">
                <a:tc rowSpan="3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Model 3</a:t>
                      </a:r>
                      <a:endParaRPr lang="el-GR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A. Optimizer:</a:t>
                      </a:r>
                      <a:r>
                        <a:rPr lang="en-US" sz="12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Adam, lr:0.001</a:t>
                      </a:r>
                      <a:endParaRPr lang="el-GR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62.0</a:t>
                      </a:r>
                      <a:endParaRPr lang="el-GR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638907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B. Optimizer:</a:t>
                      </a:r>
                      <a:r>
                        <a:rPr lang="en-US" sz="1200" baseline="0" dirty="0"/>
                        <a:t> SGD</a:t>
                      </a:r>
                      <a:r>
                        <a:rPr lang="en-US" sz="1200" dirty="0"/>
                        <a:t>, lr:0.01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60.9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050684"/>
                  </a:ext>
                </a:extLst>
              </a:tr>
              <a:tr h="306973">
                <a:tc vMerge="1"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C. Optimizer:</a:t>
                      </a:r>
                      <a:r>
                        <a:rPr lang="en-US" sz="1200" baseline="0" dirty="0"/>
                        <a:t> RMSprop</a:t>
                      </a:r>
                      <a:r>
                        <a:rPr lang="en-US" sz="1200" dirty="0"/>
                        <a:t>, lr:0.001</a:t>
                      </a:r>
                      <a:endParaRPr lang="el-G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60.9</a:t>
                      </a:r>
                      <a:endParaRPr lang="el-G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360533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62F6187-6D69-4B1E-B1CF-66C2A9001506}"/>
              </a:ext>
            </a:extLst>
          </p:cNvPr>
          <p:cNvSpPr txBox="1">
            <a:spLocks/>
          </p:cNvSpPr>
          <p:nvPr/>
        </p:nvSpPr>
        <p:spPr>
          <a:xfrm>
            <a:off x="684210" y="1737747"/>
            <a:ext cx="6194907" cy="1630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</a:rPr>
              <a:t>Test the 3 models with 3 different optimizers (on validation set)</a:t>
            </a:r>
          </a:p>
          <a:p>
            <a:r>
              <a:rPr lang="en-GB" sz="1800" dirty="0">
                <a:solidFill>
                  <a:schemeClr val="tx1"/>
                </a:solidFill>
              </a:rPr>
              <a:t>Best combination selected for further hyper-parameters “fine-tuning” (learning rate, batch size)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10" y="368827"/>
            <a:ext cx="11194472" cy="916517"/>
          </a:xfrm>
        </p:spPr>
        <p:txBody>
          <a:bodyPr>
            <a:normAutofit/>
          </a:bodyPr>
          <a:lstStyle/>
          <a:p>
            <a:r>
              <a:rPr lang="en-GB" sz="2800" dirty="0"/>
              <a:t>1</a:t>
            </a:r>
            <a:r>
              <a:rPr lang="en-GB" sz="2800" baseline="30000" dirty="0"/>
              <a:t>st</a:t>
            </a:r>
            <a:r>
              <a:rPr lang="en-GB" sz="2800" dirty="0"/>
              <a:t> task: multiclass classification of “facial expressions”</a:t>
            </a:r>
          </a:p>
        </p:txBody>
      </p:sp>
    </p:spTree>
    <p:extLst>
      <p:ext uri="{BB962C8B-B14F-4D97-AF65-F5344CB8AC3E}">
        <p14:creationId xmlns:p14="http://schemas.microsoft.com/office/powerpoint/2010/main" val="27146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72" y="6266923"/>
            <a:ext cx="11701246" cy="44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chemeClr val="tx1"/>
                </a:solidFill>
              </a:rPr>
              <a:t>Link to GitHub Notebook: </a:t>
            </a:r>
            <a:r>
              <a:rPr lang="en-GB" sz="12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</a:t>
            </a:r>
            <a:r>
              <a:rPr lang="en-GB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2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Facial_Attributes_Classifications.ipynb</a:t>
            </a:r>
            <a:r>
              <a:rPr lang="en-GB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GB" sz="12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katdask</a:t>
            </a:r>
            <a:r>
              <a:rPr lang="en-GB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2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</a:t>
            </a:r>
            <a:r>
              <a:rPr lang="en-GB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60663-0D2D-4B46-973B-F67B1DB2C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7" t="21272" r="61151" b="31985"/>
          <a:stretch/>
        </p:blipFill>
        <p:spPr>
          <a:xfrm>
            <a:off x="5793299" y="1119348"/>
            <a:ext cx="2795603" cy="2528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40A87B-4CEB-4B59-B488-D8975C5E6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9" t="17678" r="61658" b="33483"/>
          <a:stretch/>
        </p:blipFill>
        <p:spPr>
          <a:xfrm>
            <a:off x="8835222" y="1097913"/>
            <a:ext cx="2675545" cy="25281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629994" y="1426483"/>
            <a:ext cx="4585183" cy="1782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Specific attributes selected from the 40 available for the following tasks </a:t>
            </a:r>
          </a:p>
          <a:p>
            <a:r>
              <a:rPr lang="en-GB" sz="1600" dirty="0">
                <a:solidFill>
                  <a:schemeClr val="tx1"/>
                </a:solidFill>
              </a:rPr>
              <a:t>Use only 6.000 instances (4.000 train, 1.000 validation, 1000 test) </a:t>
            </a:r>
          </a:p>
          <a:p>
            <a:r>
              <a:rPr lang="en-GB" sz="1600" dirty="0">
                <a:solidFill>
                  <a:schemeClr val="tx1"/>
                </a:solidFill>
              </a:rPr>
              <a:t>178x218 cropped to 178x178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 txBox="1">
            <a:spLocks/>
          </p:cNvSpPr>
          <p:nvPr/>
        </p:nvSpPr>
        <p:spPr>
          <a:xfrm>
            <a:off x="388552" y="254426"/>
            <a:ext cx="11203084" cy="9165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task: binary classification of “facial attributes”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2F6187-6D69-4B1E-B1CF-66C2A9001506}"/>
              </a:ext>
            </a:extLst>
          </p:cNvPr>
          <p:cNvSpPr txBox="1">
            <a:spLocks/>
          </p:cNvSpPr>
          <p:nvPr/>
        </p:nvSpPr>
        <p:spPr>
          <a:xfrm>
            <a:off x="446323" y="5157860"/>
            <a:ext cx="11064444" cy="1160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u="sng" dirty="0">
                <a:solidFill>
                  <a:schemeClr val="tx1"/>
                </a:solidFill>
              </a:rPr>
              <a:t>Not very complex CNN Model architectures used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GB" dirty="0">
                <a:solidFill>
                  <a:schemeClr val="tx1"/>
                </a:solidFill>
              </a:rPr>
              <a:t>5 (</a:t>
            </a:r>
            <a:r>
              <a:rPr lang="en-GB" dirty="0" err="1">
                <a:solidFill>
                  <a:schemeClr val="tx1"/>
                </a:solidFill>
              </a:rPr>
              <a:t>Conv</a:t>
            </a:r>
            <a:r>
              <a:rPr lang="en-GB" dirty="0">
                <a:solidFill>
                  <a:schemeClr val="tx1"/>
                </a:solidFill>
              </a:rPr>
              <a:t> 2D + </a:t>
            </a:r>
            <a:r>
              <a:rPr lang="en-GB" dirty="0" err="1">
                <a:solidFill>
                  <a:schemeClr val="tx1"/>
                </a:solidFill>
              </a:rPr>
              <a:t>MaxPooling</a:t>
            </a:r>
            <a:r>
              <a:rPr lang="en-GB" dirty="0">
                <a:solidFill>
                  <a:schemeClr val="tx1"/>
                </a:solidFill>
              </a:rPr>
              <a:t>), 2 Dense, 1 Prediction Layer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446323" y="4107848"/>
            <a:ext cx="10815251" cy="89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Independent binary classifications with CNNs performed: for the 4 following attributes: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“Male”, “Smiling”, “Young”, “Attractive”</a:t>
            </a:r>
          </a:p>
        </p:txBody>
      </p:sp>
    </p:spTree>
    <p:extLst>
      <p:ext uri="{BB962C8B-B14F-4D97-AF65-F5344CB8AC3E}">
        <p14:creationId xmlns:p14="http://schemas.microsoft.com/office/powerpoint/2010/main" val="321207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7B089B-ED06-4885-B83E-84ACE50B3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4" t="38951" r="60814" b="21499"/>
          <a:stretch/>
        </p:blipFill>
        <p:spPr>
          <a:xfrm>
            <a:off x="2485758" y="1567223"/>
            <a:ext cx="3096055" cy="2308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20F46-C023-491D-AA36-3DD2691FF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2" t="46520" r="61236" b="13930"/>
          <a:stretch/>
        </p:blipFill>
        <p:spPr>
          <a:xfrm>
            <a:off x="7948556" y="1592300"/>
            <a:ext cx="3053077" cy="22768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300455-3436-44ED-8506-3D5FB14CC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8" t="55257" r="46911" b="7730"/>
          <a:stretch/>
        </p:blipFill>
        <p:spPr>
          <a:xfrm>
            <a:off x="2461595" y="4188606"/>
            <a:ext cx="3120218" cy="21776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09F7BE-0846-4C8E-B30D-AB7854BAA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59" t="33109" r="47112" b="27341"/>
          <a:stretch/>
        </p:blipFill>
        <p:spPr>
          <a:xfrm>
            <a:off x="7992473" y="4149113"/>
            <a:ext cx="3009160" cy="22594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6353445" y="4230469"/>
            <a:ext cx="162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“Attractive”</a:t>
            </a:r>
          </a:p>
          <a:p>
            <a:pPr algn="r"/>
            <a:r>
              <a:rPr lang="en-GB" dirty="0"/>
              <a:t>Acc: 75.3%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72" y="6396227"/>
            <a:ext cx="11701246" cy="44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chemeClr val="tx1"/>
                </a:solidFill>
              </a:rPr>
              <a:t>Link to GitHub Notebook: </a:t>
            </a:r>
            <a:r>
              <a:rPr lang="en-GB" sz="1200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</a:t>
            </a:r>
            <a:r>
              <a:rPr lang="en-GB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200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Facial_Attributes_Classifications.ipynb</a:t>
            </a:r>
            <a:r>
              <a:rPr lang="en-GB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main · </a:t>
            </a:r>
            <a:r>
              <a:rPr lang="en-GB" sz="1200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katdask</a:t>
            </a:r>
            <a:r>
              <a:rPr lang="en-GB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200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</a:t>
            </a:r>
            <a:r>
              <a:rPr lang="en-GB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6319105" y="1659677"/>
            <a:ext cx="162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“Young”</a:t>
            </a:r>
          </a:p>
          <a:p>
            <a:pPr algn="r"/>
            <a:r>
              <a:rPr lang="en-GB" dirty="0"/>
              <a:t>Acc: 80.4%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832144" y="1631253"/>
            <a:ext cx="162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“Male”</a:t>
            </a:r>
          </a:p>
          <a:p>
            <a:pPr algn="r"/>
            <a:r>
              <a:rPr lang="en-GB" dirty="0"/>
              <a:t>Acc: 93.4%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822907" y="4278378"/>
            <a:ext cx="162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“Smiling”</a:t>
            </a:r>
          </a:p>
          <a:p>
            <a:pPr algn="r"/>
            <a:r>
              <a:rPr lang="en-GB" dirty="0"/>
              <a:t>Acc: 88.7%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 txBox="1">
            <a:spLocks/>
          </p:cNvSpPr>
          <p:nvPr/>
        </p:nvSpPr>
        <p:spPr>
          <a:xfrm>
            <a:off x="388552" y="254426"/>
            <a:ext cx="11203084" cy="9165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task: binary classification of “facial attributes”</a:t>
            </a:r>
          </a:p>
        </p:txBody>
      </p:sp>
    </p:spTree>
    <p:extLst>
      <p:ext uri="{BB962C8B-B14F-4D97-AF65-F5344CB8AC3E}">
        <p14:creationId xmlns:p14="http://schemas.microsoft.com/office/powerpoint/2010/main" val="409744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B34068-4082-4369-94B4-C8F3DC13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6" t="46520" r="44382" b="15057"/>
          <a:stretch/>
        </p:blipFill>
        <p:spPr>
          <a:xfrm>
            <a:off x="2039874" y="3750625"/>
            <a:ext cx="3694152" cy="240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BCC71-85C5-4084-B243-0DBBF1BF8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9" t="45479" r="42697" b="16097"/>
          <a:stretch/>
        </p:blipFill>
        <p:spPr>
          <a:xfrm>
            <a:off x="7973670" y="3729350"/>
            <a:ext cx="3853544" cy="240475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342972" y="6350047"/>
            <a:ext cx="11701246" cy="44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1200">
                <a:solidFill>
                  <a:schemeClr val="tx1"/>
                </a:solidFill>
              </a:rPr>
              <a:t>Link to GitHub Notebook: </a:t>
            </a:r>
            <a:r>
              <a:rPr lang="en-GB" sz="120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Data_Science_Projects/Facial_Attributes_Classifications.ipynb at main · katdask/Data_Science_Projects (github.com)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375111" y="1318126"/>
            <a:ext cx="11248664" cy="1585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Model trained on attribute “Heavy Makeup” </a:t>
            </a:r>
          </a:p>
          <a:p>
            <a:r>
              <a:rPr lang="en-GB" dirty="0">
                <a:solidFill>
                  <a:schemeClr val="tx1"/>
                </a:solidFill>
              </a:rPr>
              <a:t>Model consisted of Inner model + final Dense &amp; Prediction layers)</a:t>
            </a:r>
          </a:p>
          <a:p>
            <a:r>
              <a:rPr lang="en-GB" dirty="0">
                <a:solidFill>
                  <a:schemeClr val="tx1"/>
                </a:solidFill>
              </a:rPr>
              <a:t>Freeze inner model weights</a:t>
            </a:r>
          </a:p>
          <a:p>
            <a:r>
              <a:rPr lang="en-GB" dirty="0">
                <a:solidFill>
                  <a:schemeClr val="tx1"/>
                </a:solidFill>
              </a:rPr>
              <a:t>New model to predict “High Cheekbones” : Inner model (pre-trained) adding Dense &amp; Prediction 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 txBox="1">
            <a:spLocks/>
          </p:cNvSpPr>
          <p:nvPr/>
        </p:nvSpPr>
        <p:spPr>
          <a:xfrm>
            <a:off x="388552" y="254426"/>
            <a:ext cx="11203084" cy="9165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/>
              <a:t>3</a:t>
            </a:r>
            <a:r>
              <a:rPr lang="en-GB" sz="2800" baseline="30000" dirty="0"/>
              <a:t>rd</a:t>
            </a:r>
            <a:r>
              <a:rPr lang="en-GB" sz="2800" dirty="0"/>
              <a:t> task: TRANSFER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6183310" y="3771668"/>
            <a:ext cx="179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“High Cheekbones”</a:t>
            </a:r>
          </a:p>
          <a:p>
            <a:pPr algn="r"/>
            <a:r>
              <a:rPr lang="en-GB" dirty="0"/>
              <a:t>Acc: 76.5%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143933" y="3771668"/>
            <a:ext cx="1848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“Heavy Makeup”</a:t>
            </a:r>
          </a:p>
          <a:p>
            <a:pPr algn="r"/>
            <a:r>
              <a:rPr lang="en-GB" dirty="0"/>
              <a:t>Acc: 88.5%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193595" y="5459599"/>
            <a:ext cx="1417169" cy="5357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112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3CD0292A-291B-4FF5-B8CF-32F3C515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5" t="17689" r="35608" b="13121"/>
          <a:stretch/>
        </p:blipFill>
        <p:spPr>
          <a:xfrm>
            <a:off x="604308" y="1220352"/>
            <a:ext cx="3688423" cy="499722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342972" y="6359283"/>
            <a:ext cx="11701246" cy="441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GB" sz="1200">
                <a:solidFill>
                  <a:schemeClr val="tx1"/>
                </a:solidFill>
              </a:rPr>
              <a:t>Link to GitHub Notebook: </a:t>
            </a:r>
            <a:r>
              <a:rPr lang="en-GB" sz="12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Data_Science_Projects/Facial_Attributes_Classifications.ipynb at main · katdask/Data_Science_Projects (github.com)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494FA7-457E-438A-A2CC-4095A42B2528}"/>
              </a:ext>
            </a:extLst>
          </p:cNvPr>
          <p:cNvSpPr txBox="1">
            <a:spLocks/>
          </p:cNvSpPr>
          <p:nvPr/>
        </p:nvSpPr>
        <p:spPr>
          <a:xfrm>
            <a:off x="388552" y="254426"/>
            <a:ext cx="11203084" cy="9165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/>
              <a:t>4</a:t>
            </a:r>
            <a:r>
              <a:rPr lang="en-GB" sz="2800" baseline="30000" dirty="0"/>
              <a:t>th</a:t>
            </a:r>
            <a:r>
              <a:rPr lang="en-GB" sz="2800" dirty="0"/>
              <a:t> task: MULTI-TASK LEARNING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310730B-AA02-43BC-9798-724FD62CB7EC}"/>
              </a:ext>
            </a:extLst>
          </p:cNvPr>
          <p:cNvSpPr txBox="1">
            <a:spLocks/>
          </p:cNvSpPr>
          <p:nvPr/>
        </p:nvSpPr>
        <p:spPr>
          <a:xfrm>
            <a:off x="4444855" y="1265666"/>
            <a:ext cx="7146781" cy="1341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Multi-task Model built &amp; trained to predict 3 attributes “Blond Hair”, “ Wavy Hair” , “Black Hair”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88BB2-2E27-407A-A30D-3055A3D6510C}"/>
              </a:ext>
            </a:extLst>
          </p:cNvPr>
          <p:cNvSpPr txBox="1"/>
          <p:nvPr/>
        </p:nvSpPr>
        <p:spPr>
          <a:xfrm>
            <a:off x="4621935" y="4193534"/>
            <a:ext cx="3288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Results:</a:t>
            </a:r>
          </a:p>
          <a:p>
            <a:pPr>
              <a:lnSpc>
                <a:spcPct val="150000"/>
              </a:lnSpc>
            </a:pPr>
            <a:r>
              <a:rPr lang="en-GB" dirty="0"/>
              <a:t>“Blond Hair” - Acc: 94.6%</a:t>
            </a:r>
          </a:p>
          <a:p>
            <a:pPr>
              <a:lnSpc>
                <a:spcPct val="150000"/>
              </a:lnSpc>
            </a:pPr>
            <a:r>
              <a:rPr lang="en-GB" dirty="0"/>
              <a:t>“Wavy Hair” - Acc: 75.7%</a:t>
            </a:r>
          </a:p>
          <a:p>
            <a:pPr>
              <a:lnSpc>
                <a:spcPct val="150000"/>
              </a:lnSpc>
            </a:pPr>
            <a:r>
              <a:rPr lang="en-GB" dirty="0"/>
              <a:t>“Black Hair” - Acc: 85.6%</a:t>
            </a:r>
          </a:p>
        </p:txBody>
      </p:sp>
    </p:spTree>
    <p:extLst>
      <p:ext uri="{BB962C8B-B14F-4D97-AF65-F5344CB8AC3E}">
        <p14:creationId xmlns:p14="http://schemas.microsoft.com/office/powerpoint/2010/main" val="42180959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2464</TotalTime>
  <Words>900</Words>
  <Application>Microsoft Office PowerPoint</Application>
  <PresentationFormat>Widescreen</PresentationFormat>
  <Paragraphs>114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Slice</vt:lpstr>
      <vt:lpstr>Facial expressions &amp; facial attributes recognition  </vt:lpstr>
      <vt:lpstr>Project objective: experiment on facial expressions &amp; attributes recognition (classification) with cnn</vt:lpstr>
      <vt:lpstr>1st task: multiclass classification of “facial expressions”</vt:lpstr>
      <vt:lpstr>1st task: multiclass classification of “facial expressions”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class project</dc:title>
  <dc:creator>KATERINA DASKALOPOULOU</dc:creator>
  <cp:lastModifiedBy>KATERINA DASKALOPOULOU</cp:lastModifiedBy>
  <cp:revision>67</cp:revision>
  <dcterms:created xsi:type="dcterms:W3CDTF">2021-06-02T17:27:24Z</dcterms:created>
  <dcterms:modified xsi:type="dcterms:W3CDTF">2021-06-30T15:09:33Z</dcterms:modified>
</cp:coreProperties>
</file>